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rial Black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47ED95B-A00C-4D27-887C-5797ED27E7C9}">
  <a:tblStyle styleId="{147ED95B-A00C-4D27-887C-5797ED27E7C9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Black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Титульный слайд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282575" y="1114425"/>
            <a:ext cx="4235400" cy="314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6802438" y="1114425"/>
            <a:ext cx="2057400" cy="152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4624387" y="2726054"/>
            <a:ext cx="2057400" cy="1529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4624387" y="1114425"/>
            <a:ext cx="2057400" cy="152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6802438" y="2726054"/>
            <a:ext cx="2057400" cy="152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" name="Shape 17"/>
          <p:cNvSpPr txBox="1"/>
          <p:nvPr>
            <p:ph type="ctrTitle"/>
          </p:nvPr>
        </p:nvSpPr>
        <p:spPr>
          <a:xfrm>
            <a:off x="282575" y="1119187"/>
            <a:ext cx="4038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1"/>
              </a:buClr>
              <a:buFont typeface="Arial Black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479425" y="3689502"/>
            <a:ext cx="4038600" cy="5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300"/>
              </a:spcBef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600"/>
              </a:spcBef>
              <a:buClr>
                <a:srgbClr val="B86EB8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914400" marR="0" rtl="0" algn="ctr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1371600" marR="0" rtl="0" algn="ctr">
              <a:spcBef>
                <a:spcPts val="600"/>
              </a:spcBef>
              <a:buClr>
                <a:srgbClr val="B86EB8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1828800" marR="0" rtl="0" algn="ctr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2286000" marR="0" rtl="0" algn="ctr">
              <a:spcBef>
                <a:spcPts val="360"/>
              </a:spcBef>
              <a:buClr>
                <a:srgbClr val="B86EB8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2743200" marR="0" rtl="0" algn="ctr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3200400" marR="0" rtl="0" algn="ctr">
              <a:spcBef>
                <a:spcPts val="360"/>
              </a:spcBef>
              <a:buClr>
                <a:srgbClr val="B86EB8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3657600" marR="0" rtl="0" algn="ctr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Заголовок и объект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8210550" y="211930"/>
            <a:ext cx="642000" cy="12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Arial Black"/>
              <a:buNone/>
              <a:defRPr b="0" i="0" sz="4400" u="none" cap="none" strike="noStrik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98474" y="1485900"/>
            <a:ext cx="75564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lvl="0" marL="35560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60350" lvl="1" marL="622300" marR="0" rtl="0" algn="l">
              <a:lnSpc>
                <a:spcPct val="90000"/>
              </a:lnSpc>
              <a:spcBef>
                <a:spcPts val="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2250" lvl="2" marL="81280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60350" lvl="3" marL="1079500" marR="0" rtl="0" algn="l">
              <a:lnSpc>
                <a:spcPct val="90000"/>
              </a:lnSpc>
              <a:spcBef>
                <a:spcPts val="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09550" lvl="4" marL="1257300" marR="0" rtl="0" algn="l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9225" lvl="5" marL="1377950" marR="0" rtl="0" algn="l">
              <a:spcBef>
                <a:spcPts val="36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146050" lvl="6" marL="1603375" marR="0" rtl="0" algn="l">
              <a:spcBef>
                <a:spcPts val="36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144462" lvl="7" marL="1830387" marR="0" rtl="0" algn="l">
              <a:spcBef>
                <a:spcPts val="36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142875" lvl="8" marL="2057400" marR="0" rtl="0" algn="l">
              <a:spcBef>
                <a:spcPts val="36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298609" y="4687000"/>
            <a:ext cx="554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4" name="Shape 24"/>
          <p:cNvSpPr/>
          <p:nvPr/>
        </p:nvSpPr>
        <p:spPr>
          <a:xfrm>
            <a:off x="8068235" y="211930"/>
            <a:ext cx="91500" cy="120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Font typeface="Rockwell"/>
              <a:buNone/>
              <a:defRPr b="0" i="0" sz="36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98474" y="1485900"/>
            <a:ext cx="75564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3350" lvl="0" marL="228600" marR="0" rtl="0" algn="l">
              <a:spcBef>
                <a:spcPts val="200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142875" lvl="1" marL="457200" marR="0" rtl="0" algn="l">
              <a:spcBef>
                <a:spcPts val="60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142875" lvl="2" marL="685800" marR="0" rtl="0" algn="l">
              <a:spcBef>
                <a:spcPts val="60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142875" lvl="3" marL="914400" marR="0" rtl="0" algn="l">
              <a:spcBef>
                <a:spcPts val="60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142875" lvl="4" marL="1143000" marR="0" rtl="0" algn="l">
              <a:spcBef>
                <a:spcPts val="60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149225" lvl="5" marL="1377950" marR="0" rtl="0" algn="l">
              <a:spcBef>
                <a:spcPts val="36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146050" lvl="6" marL="1603375" marR="0" rtl="0" algn="l">
              <a:spcBef>
                <a:spcPts val="36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144462" lvl="7" marL="1830387" marR="0" rtl="0" algn="l">
              <a:spcBef>
                <a:spcPts val="360"/>
              </a:spcBef>
              <a:buClr>
                <a:srgbClr val="B86EB8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142875" lvl="8" marL="2057400" marR="0" rtl="0" algn="l">
              <a:spcBef>
                <a:spcPts val="360"/>
              </a:spcBef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795246" y="4817688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201706" y="4817688"/>
            <a:ext cx="6123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305800" y="181675"/>
            <a:ext cx="554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x="282575" y="1119187"/>
            <a:ext cx="4038600" cy="70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3800">
                <a:solidFill>
                  <a:srgbClr val="FFFFFF"/>
                </a:solidFill>
              </a:rPr>
              <a:t>Search: Optimal, Branch and Bound, A*</a:t>
            </a:r>
          </a:p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479425" y="3689502"/>
            <a:ext cx="4038600" cy="561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Михайлишин А.В.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Сравнение методов</a:t>
            </a:r>
          </a:p>
        </p:txBody>
      </p:sp>
      <p:graphicFrame>
        <p:nvGraphicFramePr>
          <p:cNvPr id="161" name="Shape 161"/>
          <p:cNvGraphicFramePr/>
          <p:nvPr/>
        </p:nvGraphicFramePr>
        <p:xfrm>
          <a:off x="952500" y="1721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{147ED95B-A00C-4D27-887C-5797ED27E7C9}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Случай 1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Случай 2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Branch and bound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835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57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Branch and bound + extended list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38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35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Branch and bound + admissible heuristic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70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A*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27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62" name="Shape 162"/>
          <p:cNvSpPr txBox="1"/>
          <p:nvPr/>
        </p:nvSpPr>
        <p:spPr>
          <a:xfrm>
            <a:off x="2106150" y="1250125"/>
            <a:ext cx="49317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Количество добавленных в очередь путей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498475" y="4276025"/>
            <a:ext cx="76929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/>
              <a:t>I</a:t>
            </a:r>
            <a:r>
              <a:rPr lang="en" sz="1600"/>
              <a:t>t almost always depends on the problem itself. If you change the problem, you may get a different result.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793799" y="2153245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Содержание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98474" y="1485900"/>
            <a:ext cx="7556400" cy="3108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73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500"/>
              <a:t>Эвристические методы решения</a:t>
            </a:r>
          </a:p>
          <a:p>
            <a:pPr indent="-3873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500"/>
              <a:t>Алгоритм проверки ответа (t</a:t>
            </a:r>
            <a:r>
              <a:rPr lang="en" sz="2500"/>
              <a:t>he Oracle checking algorithm)</a:t>
            </a:r>
          </a:p>
          <a:p>
            <a:pPr indent="-3873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500"/>
              <a:t>Метод ветвей и границ (branch and bound)</a:t>
            </a:r>
          </a:p>
          <a:p>
            <a:pPr indent="-3873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500"/>
              <a:t>+ список пройденных вершин (+ extended list)</a:t>
            </a:r>
          </a:p>
          <a:p>
            <a:pPr indent="-3873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500"/>
              <a:t>+ допустимая эвристика (+ admissible heuristic)</a:t>
            </a:r>
          </a:p>
          <a:p>
            <a:pPr indent="-3873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500"/>
              <a:t>Алгоритм A* и его применимость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800"/>
              <a:t>Эвристические алгоритмы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98474" y="1485900"/>
            <a:ext cx="7556400" cy="3108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2200">
                <a:solidFill>
                  <a:srgbClr val="252525"/>
                </a:solidFill>
                <a:highlight>
                  <a:srgbClr val="FFFFFF"/>
                </a:highlight>
              </a:rPr>
              <a:t>Эвристический алгоритм</a:t>
            </a:r>
            <a:r>
              <a:rPr lang="en" sz="2200">
                <a:solidFill>
                  <a:srgbClr val="252525"/>
                </a:solidFill>
                <a:highlight>
                  <a:srgbClr val="FFFFFF"/>
                </a:highlight>
              </a:rPr>
              <a:t> (эвристика) — подход к решению задачи не являющийся гарантированно точным или оптимальным, но достаточным в рамках данной задачи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252525"/>
              </a:solidFill>
              <a:highlight>
                <a:srgbClr val="FFFFFF"/>
              </a:highlight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rgbClr val="252525"/>
                </a:solidFill>
                <a:highlight>
                  <a:srgbClr val="FFFFFF"/>
                </a:highlight>
              </a:rPr>
              <a:t>В задаче поиска путей в графе-карте в качестве расстояния между вершинами можно взять расстояние между ними </a:t>
            </a:r>
            <a:r>
              <a:rPr lang="en" sz="2200" u="sng">
                <a:solidFill>
                  <a:srgbClr val="252525"/>
                </a:solidFill>
                <a:highlight>
                  <a:srgbClr val="FFFFFF"/>
                </a:highlight>
              </a:rPr>
              <a:t>по прямой (as the crow flies, airline distance)</a:t>
            </a:r>
            <a:r>
              <a:rPr lang="en" sz="2200">
                <a:solidFill>
                  <a:srgbClr val="252525"/>
                </a:solidFill>
                <a:highlight>
                  <a:srgbClr val="FFFFFF"/>
                </a:highlight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400"/>
              <a:t>The Oracle checking algorithm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98474" y="1485900"/>
            <a:ext cx="4474200" cy="335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200"/>
              <a:t>I</a:t>
            </a:r>
            <a:r>
              <a:rPr lang="en" sz="2200"/>
              <a:t>f you want to solve a problem, the easiest way is, usually, ask somebody who knows the answer.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lvl="0" rtl="0">
              <a:spcBef>
                <a:spcPts val="0"/>
              </a:spcBef>
              <a:buClr>
                <a:srgbClr val="000000"/>
              </a:buClr>
              <a:buSzPct val="50000"/>
              <a:buFont typeface="Arial"/>
              <a:buNone/>
            </a:pPr>
            <a:r>
              <a:rPr lang="en" sz="2200"/>
              <a:t>Алгоритм проверки некоторого пути заключается в переборе всех путей с отбросом тех, чья длина больше.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50000"/>
              <a:buFont typeface="Arial"/>
              <a:buNone/>
            </a:pPr>
            <a:r>
              <a:t/>
            </a:r>
            <a:endParaRPr sz="2200"/>
          </a:p>
        </p:txBody>
      </p:sp>
      <p:sp>
        <p:nvSpPr>
          <p:cNvPr id="49" name="Shape 49"/>
          <p:cNvSpPr/>
          <p:nvPr/>
        </p:nvSpPr>
        <p:spPr>
          <a:xfrm>
            <a:off x="6898950" y="1605225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/>
              <a:t>S</a:t>
            </a:r>
          </a:p>
        </p:txBody>
      </p:sp>
      <p:sp>
        <p:nvSpPr>
          <p:cNvPr id="50" name="Shape 50"/>
          <p:cNvSpPr/>
          <p:nvPr/>
        </p:nvSpPr>
        <p:spPr>
          <a:xfrm>
            <a:off x="6079350" y="21674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A</a:t>
            </a:r>
          </a:p>
        </p:txBody>
      </p:sp>
      <p:sp>
        <p:nvSpPr>
          <p:cNvPr id="51" name="Shape 51"/>
          <p:cNvSpPr/>
          <p:nvPr/>
        </p:nvSpPr>
        <p:spPr>
          <a:xfrm>
            <a:off x="7718550" y="21674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B</a:t>
            </a:r>
          </a:p>
        </p:txBody>
      </p:sp>
      <p:sp>
        <p:nvSpPr>
          <p:cNvPr id="52" name="Shape 52"/>
          <p:cNvSpPr/>
          <p:nvPr/>
        </p:nvSpPr>
        <p:spPr>
          <a:xfrm>
            <a:off x="5669537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B</a:t>
            </a:r>
          </a:p>
        </p:txBody>
      </p:sp>
      <p:sp>
        <p:nvSpPr>
          <p:cNvPr id="53" name="Shape 53"/>
          <p:cNvSpPr/>
          <p:nvPr/>
        </p:nvSpPr>
        <p:spPr>
          <a:xfrm>
            <a:off x="6489150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D</a:t>
            </a:r>
          </a:p>
        </p:txBody>
      </p:sp>
      <p:sp>
        <p:nvSpPr>
          <p:cNvPr id="54" name="Shape 54"/>
          <p:cNvSpPr/>
          <p:nvPr/>
        </p:nvSpPr>
        <p:spPr>
          <a:xfrm>
            <a:off x="7308750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A</a:t>
            </a:r>
          </a:p>
        </p:txBody>
      </p:sp>
      <p:sp>
        <p:nvSpPr>
          <p:cNvPr id="55" name="Shape 55"/>
          <p:cNvSpPr/>
          <p:nvPr/>
        </p:nvSpPr>
        <p:spPr>
          <a:xfrm>
            <a:off x="8128350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C</a:t>
            </a:r>
          </a:p>
        </p:txBody>
      </p:sp>
      <p:sp>
        <p:nvSpPr>
          <p:cNvPr id="56" name="Shape 56"/>
          <p:cNvSpPr/>
          <p:nvPr/>
        </p:nvSpPr>
        <p:spPr>
          <a:xfrm>
            <a:off x="5669550" y="3819575"/>
            <a:ext cx="409800" cy="375600"/>
          </a:xfrm>
          <a:prstGeom prst="ellipse">
            <a:avLst/>
          </a:prstGeom>
          <a:solidFill>
            <a:srgbClr val="4A86E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C</a:t>
            </a:r>
          </a:p>
        </p:txBody>
      </p:sp>
      <p:sp>
        <p:nvSpPr>
          <p:cNvPr id="57" name="Shape 57"/>
          <p:cNvSpPr/>
          <p:nvPr/>
        </p:nvSpPr>
        <p:spPr>
          <a:xfrm>
            <a:off x="6489150" y="3819575"/>
            <a:ext cx="409800" cy="3756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b="1" lang="en"/>
              <a:t>G</a:t>
            </a:r>
          </a:p>
        </p:txBody>
      </p:sp>
      <p:sp>
        <p:nvSpPr>
          <p:cNvPr id="58" name="Shape 58"/>
          <p:cNvSpPr/>
          <p:nvPr/>
        </p:nvSpPr>
        <p:spPr>
          <a:xfrm>
            <a:off x="7341575" y="3819575"/>
            <a:ext cx="409800" cy="375600"/>
          </a:xfrm>
          <a:prstGeom prst="ellipse">
            <a:avLst/>
          </a:prstGeom>
          <a:solidFill>
            <a:srgbClr val="4A86E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D</a:t>
            </a:r>
          </a:p>
        </p:txBody>
      </p:sp>
      <p:sp>
        <p:nvSpPr>
          <p:cNvPr id="59" name="Shape 59"/>
          <p:cNvSpPr/>
          <p:nvPr/>
        </p:nvSpPr>
        <p:spPr>
          <a:xfrm>
            <a:off x="8128350" y="3819575"/>
            <a:ext cx="409800" cy="375600"/>
          </a:xfrm>
          <a:prstGeom prst="ellipse">
            <a:avLst/>
          </a:prstGeom>
          <a:solidFill>
            <a:srgbClr val="4A86E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A</a:t>
            </a:r>
          </a:p>
        </p:txBody>
      </p:sp>
      <p:cxnSp>
        <p:nvCxnSpPr>
          <p:cNvPr id="60" name="Shape 60"/>
          <p:cNvCxnSpPr>
            <a:stCxn id="49" idx="3"/>
            <a:endCxn id="50" idx="7"/>
          </p:cNvCxnSpPr>
          <p:nvPr/>
        </p:nvCxnSpPr>
        <p:spPr>
          <a:xfrm flipH="1">
            <a:off x="6429163" y="1925819"/>
            <a:ext cx="529800" cy="296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1" name="Shape 61"/>
          <p:cNvCxnSpPr>
            <a:stCxn id="50" idx="3"/>
            <a:endCxn id="52" idx="0"/>
          </p:cNvCxnSpPr>
          <p:nvPr/>
        </p:nvCxnSpPr>
        <p:spPr>
          <a:xfrm flipH="1">
            <a:off x="5874463" y="2488044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2" name="Shape 62"/>
          <p:cNvCxnSpPr>
            <a:endCxn id="53" idx="0"/>
          </p:cNvCxnSpPr>
          <p:nvPr/>
        </p:nvCxnSpPr>
        <p:spPr>
          <a:xfrm>
            <a:off x="6429150" y="2488150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3" name="Shape 63"/>
          <p:cNvCxnSpPr>
            <a:endCxn id="56" idx="0"/>
          </p:cNvCxnSpPr>
          <p:nvPr/>
        </p:nvCxnSpPr>
        <p:spPr>
          <a:xfrm>
            <a:off x="5874450" y="3289775"/>
            <a:ext cx="0" cy="529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4" name="Shape 64"/>
          <p:cNvCxnSpPr>
            <a:endCxn id="57" idx="0"/>
          </p:cNvCxnSpPr>
          <p:nvPr/>
        </p:nvCxnSpPr>
        <p:spPr>
          <a:xfrm>
            <a:off x="6694050" y="3289775"/>
            <a:ext cx="0" cy="529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5" name="Shape 65"/>
          <p:cNvCxnSpPr>
            <a:stCxn id="49" idx="5"/>
            <a:endCxn id="51" idx="1"/>
          </p:cNvCxnSpPr>
          <p:nvPr/>
        </p:nvCxnSpPr>
        <p:spPr>
          <a:xfrm>
            <a:off x="7248736" y="1925819"/>
            <a:ext cx="529800" cy="296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6" name="Shape 66"/>
          <p:cNvCxnSpPr>
            <a:stCxn id="51" idx="3"/>
            <a:endCxn id="54" idx="0"/>
          </p:cNvCxnSpPr>
          <p:nvPr/>
        </p:nvCxnSpPr>
        <p:spPr>
          <a:xfrm flipH="1">
            <a:off x="7513663" y="2488044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7" name="Shape 67"/>
          <p:cNvCxnSpPr>
            <a:stCxn id="51" idx="5"/>
            <a:endCxn id="55" idx="0"/>
          </p:cNvCxnSpPr>
          <p:nvPr/>
        </p:nvCxnSpPr>
        <p:spPr>
          <a:xfrm>
            <a:off x="8068336" y="2488044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8" name="Shape 68"/>
          <p:cNvCxnSpPr>
            <a:stCxn id="54" idx="4"/>
            <a:endCxn id="58" idx="0"/>
          </p:cNvCxnSpPr>
          <p:nvPr/>
        </p:nvCxnSpPr>
        <p:spPr>
          <a:xfrm>
            <a:off x="7513650" y="3289750"/>
            <a:ext cx="32700" cy="529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9" name="Shape 69"/>
          <p:cNvCxnSpPr>
            <a:stCxn id="55" idx="4"/>
            <a:endCxn id="59" idx="0"/>
          </p:cNvCxnSpPr>
          <p:nvPr/>
        </p:nvCxnSpPr>
        <p:spPr>
          <a:xfrm>
            <a:off x="8333250" y="3289750"/>
            <a:ext cx="0" cy="529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70" name="Shape 70"/>
          <p:cNvSpPr txBox="1"/>
          <p:nvPr/>
        </p:nvSpPr>
        <p:spPr>
          <a:xfrm>
            <a:off x="5471375" y="3804675"/>
            <a:ext cx="198300" cy="1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/>
        </p:nvSpPr>
        <p:spPr>
          <a:xfrm>
            <a:off x="5389350" y="3711250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6225300" y="3660850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7061250" y="367027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7848137" y="367027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5389350" y="279077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7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6208950" y="2808050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6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7043850" y="279077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7848150" y="276022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5798525" y="203192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3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7958225" y="1958325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5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6633300" y="1403250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Branch and bound</a:t>
            </a:r>
          </a:p>
        </p:txBody>
      </p:sp>
      <p:sp>
        <p:nvSpPr>
          <p:cNvPr id="87" name="Shape 87"/>
          <p:cNvSpPr/>
          <p:nvPr/>
        </p:nvSpPr>
        <p:spPr>
          <a:xfrm>
            <a:off x="793800" y="2247275"/>
            <a:ext cx="2250300" cy="13662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Инициализация очереди</a:t>
            </a:r>
          </a:p>
        </p:txBody>
      </p:sp>
      <p:sp>
        <p:nvSpPr>
          <p:cNvPr id="88" name="Shape 88"/>
          <p:cNvSpPr/>
          <p:nvPr/>
        </p:nvSpPr>
        <p:spPr>
          <a:xfrm>
            <a:off x="3446858" y="2247275"/>
            <a:ext cx="2250300" cy="13662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Проверка первого пути из очереди</a:t>
            </a:r>
          </a:p>
        </p:txBody>
      </p:sp>
      <p:sp>
        <p:nvSpPr>
          <p:cNvPr id="89" name="Shape 89"/>
          <p:cNvSpPr/>
          <p:nvPr/>
        </p:nvSpPr>
        <p:spPr>
          <a:xfrm>
            <a:off x="6099891" y="2247275"/>
            <a:ext cx="2250300" cy="13662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Добавление в очередь всех путей, полученных из первого добавлением одной вершины и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сортировка очереди</a:t>
            </a:r>
          </a:p>
        </p:txBody>
      </p:sp>
      <p:cxnSp>
        <p:nvCxnSpPr>
          <p:cNvPr id="90" name="Shape 90"/>
          <p:cNvCxnSpPr>
            <a:stCxn id="89" idx="2"/>
            <a:endCxn id="88" idx="2"/>
          </p:cNvCxnSpPr>
          <p:nvPr/>
        </p:nvCxnSpPr>
        <p:spPr>
          <a:xfrm rot="5400000">
            <a:off x="5898291" y="2287325"/>
            <a:ext cx="600" cy="2652900"/>
          </a:xfrm>
          <a:prstGeom prst="bentConnector3">
            <a:avLst>
              <a:gd fmla="val 1161125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1" name="Shape 91"/>
          <p:cNvCxnSpPr>
            <a:stCxn id="87" idx="3"/>
            <a:endCxn id="88" idx="1"/>
          </p:cNvCxnSpPr>
          <p:nvPr/>
        </p:nvCxnSpPr>
        <p:spPr>
          <a:xfrm>
            <a:off x="3044100" y="2930375"/>
            <a:ext cx="40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2" name="Shape 92"/>
          <p:cNvCxnSpPr>
            <a:stCxn id="88" idx="3"/>
            <a:endCxn id="89" idx="1"/>
          </p:cNvCxnSpPr>
          <p:nvPr/>
        </p:nvCxnSpPr>
        <p:spPr>
          <a:xfrm>
            <a:off x="5697158" y="2930375"/>
            <a:ext cx="402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3" name="Shape 93"/>
          <p:cNvSpPr txBox="1"/>
          <p:nvPr/>
        </p:nvSpPr>
        <p:spPr>
          <a:xfrm>
            <a:off x="5765100" y="2657125"/>
            <a:ext cx="2769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4" name="Shape 94"/>
          <p:cNvCxnSpPr>
            <a:stCxn id="88" idx="0"/>
            <a:endCxn id="95" idx="1"/>
          </p:cNvCxnSpPr>
          <p:nvPr/>
        </p:nvCxnSpPr>
        <p:spPr>
          <a:xfrm rot="-5400000">
            <a:off x="5359958" y="935825"/>
            <a:ext cx="523500" cy="2099400"/>
          </a:xfrm>
          <a:prstGeom prst="bent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5" name="Shape 95"/>
          <p:cNvSpPr/>
          <p:nvPr/>
        </p:nvSpPr>
        <p:spPr>
          <a:xfrm>
            <a:off x="6671554" y="1410475"/>
            <a:ext cx="1107000" cy="6264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Получен ответ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5484975" y="1328725"/>
            <a:ext cx="5193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✔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724475" y="2535825"/>
            <a:ext cx="7104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/>
              <a:t>×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400"/>
              <a:t>Список пройденных вершин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98474" y="1485900"/>
            <a:ext cx="7556400" cy="3108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200"/>
              <a:t>K</a:t>
            </a:r>
            <a:r>
              <a:rPr lang="en" sz="2200"/>
              <a:t>eep track of the things that have been extended and not extend them again.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lvl="0" rtl="0">
              <a:spcBef>
                <a:spcPts val="0"/>
              </a:spcBef>
              <a:buNone/>
            </a:pPr>
            <a:r>
              <a:rPr lang="en" sz="2200"/>
              <a:t>В методе ветвей и границ для поиска пути в графе не надо расширять пути, которые оканчиваются в вершине для которой уже известно кратчайшее расстояние.</a:t>
            </a:r>
          </a:p>
          <a:p>
            <a:pPr indent="-69850" lvl="0" marL="0" rtl="0">
              <a:spcBef>
                <a:spcPts val="0"/>
              </a:spcBef>
              <a:buClr>
                <a:srgbClr val="000000"/>
              </a:buClr>
              <a:buSzPct val="50000"/>
              <a:buFont typeface="Arial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Admissible heuristic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98474" y="1485900"/>
            <a:ext cx="3784200" cy="322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200"/>
              <a:t>Тот же метод ветвей и границ, но в качестве длины пути следует рассматривать уже пройденный путь + эвристическая оценка для пути, который еще осталось пройти.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200"/>
          </a:p>
        </p:txBody>
      </p:sp>
      <p:sp>
        <p:nvSpPr>
          <p:cNvPr id="110" name="Shape 110"/>
          <p:cNvSpPr/>
          <p:nvPr/>
        </p:nvSpPr>
        <p:spPr>
          <a:xfrm>
            <a:off x="6898950" y="1605225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S</a:t>
            </a:r>
          </a:p>
        </p:txBody>
      </p:sp>
      <p:sp>
        <p:nvSpPr>
          <p:cNvPr id="111" name="Shape 111"/>
          <p:cNvSpPr/>
          <p:nvPr/>
        </p:nvSpPr>
        <p:spPr>
          <a:xfrm>
            <a:off x="6079350" y="21674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A</a:t>
            </a:r>
          </a:p>
        </p:txBody>
      </p:sp>
      <p:sp>
        <p:nvSpPr>
          <p:cNvPr id="112" name="Shape 112"/>
          <p:cNvSpPr/>
          <p:nvPr/>
        </p:nvSpPr>
        <p:spPr>
          <a:xfrm>
            <a:off x="7718550" y="21674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B</a:t>
            </a:r>
          </a:p>
        </p:txBody>
      </p:sp>
      <p:sp>
        <p:nvSpPr>
          <p:cNvPr id="113" name="Shape 113"/>
          <p:cNvSpPr/>
          <p:nvPr/>
        </p:nvSpPr>
        <p:spPr>
          <a:xfrm>
            <a:off x="5669537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B</a:t>
            </a:r>
          </a:p>
        </p:txBody>
      </p:sp>
      <p:sp>
        <p:nvSpPr>
          <p:cNvPr id="114" name="Shape 114"/>
          <p:cNvSpPr/>
          <p:nvPr/>
        </p:nvSpPr>
        <p:spPr>
          <a:xfrm>
            <a:off x="6489150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D</a:t>
            </a:r>
          </a:p>
        </p:txBody>
      </p:sp>
      <p:sp>
        <p:nvSpPr>
          <p:cNvPr id="115" name="Shape 115"/>
          <p:cNvSpPr/>
          <p:nvPr/>
        </p:nvSpPr>
        <p:spPr>
          <a:xfrm>
            <a:off x="7308750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A</a:t>
            </a:r>
          </a:p>
        </p:txBody>
      </p:sp>
      <p:sp>
        <p:nvSpPr>
          <p:cNvPr id="116" name="Shape 116"/>
          <p:cNvSpPr/>
          <p:nvPr/>
        </p:nvSpPr>
        <p:spPr>
          <a:xfrm>
            <a:off x="8128350" y="2914150"/>
            <a:ext cx="409800" cy="3756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/>
              <a:t>C</a:t>
            </a:r>
          </a:p>
        </p:txBody>
      </p:sp>
      <p:sp>
        <p:nvSpPr>
          <p:cNvPr id="117" name="Shape 117"/>
          <p:cNvSpPr/>
          <p:nvPr/>
        </p:nvSpPr>
        <p:spPr>
          <a:xfrm>
            <a:off x="6489150" y="3819575"/>
            <a:ext cx="409800" cy="3756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b="1" lang="en"/>
              <a:t>G</a:t>
            </a:r>
          </a:p>
        </p:txBody>
      </p:sp>
      <p:cxnSp>
        <p:nvCxnSpPr>
          <p:cNvPr id="118" name="Shape 118"/>
          <p:cNvCxnSpPr>
            <a:stCxn id="110" idx="3"/>
            <a:endCxn id="111" idx="7"/>
          </p:cNvCxnSpPr>
          <p:nvPr/>
        </p:nvCxnSpPr>
        <p:spPr>
          <a:xfrm flipH="1">
            <a:off x="6429163" y="1925819"/>
            <a:ext cx="529800" cy="296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9" name="Shape 119"/>
          <p:cNvCxnSpPr>
            <a:stCxn id="111" idx="3"/>
            <a:endCxn id="113" idx="0"/>
          </p:cNvCxnSpPr>
          <p:nvPr/>
        </p:nvCxnSpPr>
        <p:spPr>
          <a:xfrm flipH="1">
            <a:off x="5874463" y="2488044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0" name="Shape 120"/>
          <p:cNvCxnSpPr>
            <a:endCxn id="114" idx="0"/>
          </p:cNvCxnSpPr>
          <p:nvPr/>
        </p:nvCxnSpPr>
        <p:spPr>
          <a:xfrm>
            <a:off x="6429150" y="2488150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1" name="Shape 121"/>
          <p:cNvCxnSpPr>
            <a:endCxn id="117" idx="0"/>
          </p:cNvCxnSpPr>
          <p:nvPr/>
        </p:nvCxnSpPr>
        <p:spPr>
          <a:xfrm>
            <a:off x="6694050" y="3289775"/>
            <a:ext cx="0" cy="529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2" name="Shape 122"/>
          <p:cNvCxnSpPr>
            <a:stCxn id="110" idx="5"/>
            <a:endCxn id="112" idx="1"/>
          </p:cNvCxnSpPr>
          <p:nvPr/>
        </p:nvCxnSpPr>
        <p:spPr>
          <a:xfrm>
            <a:off x="7248736" y="1925819"/>
            <a:ext cx="529800" cy="296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3" name="Shape 123"/>
          <p:cNvCxnSpPr>
            <a:stCxn id="112" idx="3"/>
            <a:endCxn id="115" idx="0"/>
          </p:cNvCxnSpPr>
          <p:nvPr/>
        </p:nvCxnSpPr>
        <p:spPr>
          <a:xfrm flipH="1">
            <a:off x="7513663" y="2488044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4" name="Shape 124"/>
          <p:cNvCxnSpPr>
            <a:stCxn id="112" idx="5"/>
            <a:endCxn id="116" idx="0"/>
          </p:cNvCxnSpPr>
          <p:nvPr/>
        </p:nvCxnSpPr>
        <p:spPr>
          <a:xfrm>
            <a:off x="8068336" y="2488044"/>
            <a:ext cx="264900" cy="42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25" name="Shape 125"/>
          <p:cNvSpPr txBox="1"/>
          <p:nvPr/>
        </p:nvSpPr>
        <p:spPr>
          <a:xfrm>
            <a:off x="6127375" y="4113225"/>
            <a:ext cx="13863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b="1" lang="en">
                <a:solidFill>
                  <a:srgbClr val="FF0000"/>
                </a:solidFill>
              </a:rPr>
              <a:t>11</a:t>
            </a:r>
            <a:r>
              <a:rPr b="1" lang="en">
                <a:solidFill>
                  <a:schemeClr val="dk1"/>
                </a:solidFill>
              </a:rPr>
              <a:t> + </a:t>
            </a:r>
            <a:r>
              <a:rPr b="1" lang="en">
                <a:solidFill>
                  <a:srgbClr val="0000FF"/>
                </a:solidFill>
              </a:rPr>
              <a:t>0</a:t>
            </a:r>
            <a:r>
              <a:rPr b="1" lang="en">
                <a:solidFill>
                  <a:schemeClr val="dk1"/>
                </a:solidFill>
              </a:rPr>
              <a:t> = </a:t>
            </a:r>
            <a:r>
              <a:rPr b="1" lang="en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4590225" y="2790775"/>
            <a:ext cx="13662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7</a:t>
            </a:r>
            <a:r>
              <a:rPr b="1" lang="en">
                <a:solidFill>
                  <a:schemeClr val="dk1"/>
                </a:solidFill>
              </a:rPr>
              <a:t> + </a:t>
            </a:r>
            <a:r>
              <a:rPr b="1" lang="en">
                <a:solidFill>
                  <a:srgbClr val="0000FF"/>
                </a:solidFill>
              </a:rPr>
              <a:t>6</a:t>
            </a:r>
            <a:r>
              <a:rPr b="1" lang="en">
                <a:solidFill>
                  <a:schemeClr val="dk1"/>
                </a:solidFill>
              </a:rPr>
              <a:t> = </a:t>
            </a:r>
            <a:r>
              <a:rPr b="1" lang="en">
                <a:solidFill>
                  <a:srgbClr val="0000FF"/>
                </a:solidFill>
              </a:rPr>
              <a:t>13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5956412" y="3153862"/>
            <a:ext cx="7428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6</a:t>
            </a:r>
            <a:r>
              <a:rPr b="1" lang="en">
                <a:solidFill>
                  <a:schemeClr val="dk1"/>
                </a:solidFill>
              </a:rPr>
              <a:t> + </a:t>
            </a:r>
            <a:r>
              <a:rPr b="1" lang="en">
                <a:solidFill>
                  <a:srgbClr val="0000FF"/>
                </a:solidFill>
              </a:rPr>
              <a:t>5</a:t>
            </a:r>
            <a:r>
              <a:rPr b="1" lang="en">
                <a:solidFill>
                  <a:schemeClr val="dk1"/>
                </a:solidFill>
              </a:rPr>
              <a:t> = </a:t>
            </a:r>
            <a:r>
              <a:rPr b="1" lang="en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6865550" y="2443650"/>
            <a:ext cx="7428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b="1" lang="en">
                <a:solidFill>
                  <a:srgbClr val="FF0000"/>
                </a:solidFill>
              </a:rPr>
              <a:t>9</a:t>
            </a:r>
            <a:r>
              <a:rPr b="1" lang="en">
                <a:solidFill>
                  <a:schemeClr val="dk1"/>
                </a:solidFill>
              </a:rPr>
              <a:t> + </a:t>
            </a:r>
            <a:r>
              <a:rPr b="1" lang="en">
                <a:solidFill>
                  <a:srgbClr val="0000FF"/>
                </a:solidFill>
              </a:rPr>
              <a:t>7</a:t>
            </a:r>
            <a:r>
              <a:rPr b="1" baseline="30000" lang="en">
                <a:solidFill>
                  <a:srgbClr val="0000FF"/>
                </a:solidFill>
              </a:rPr>
              <a:t>+</a:t>
            </a:r>
            <a:r>
              <a:rPr b="1" lang="en">
                <a:solidFill>
                  <a:schemeClr val="dk1"/>
                </a:solidFill>
              </a:rPr>
              <a:t> = </a:t>
            </a:r>
            <a:r>
              <a:rPr b="1" lang="en">
                <a:solidFill>
                  <a:srgbClr val="0000FF"/>
                </a:solidFill>
              </a:rPr>
              <a:t>16</a:t>
            </a:r>
            <a:r>
              <a:rPr b="1" baseline="30000" lang="en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7848125" y="3216775"/>
            <a:ext cx="7926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b="1" lang="en">
                <a:solidFill>
                  <a:srgbClr val="FF0000"/>
                </a:solidFill>
              </a:rPr>
              <a:t>9</a:t>
            </a:r>
            <a:r>
              <a:rPr b="1" lang="en">
                <a:solidFill>
                  <a:schemeClr val="dk1"/>
                </a:solidFill>
              </a:rPr>
              <a:t> + </a:t>
            </a:r>
            <a:r>
              <a:rPr b="1" lang="en">
                <a:solidFill>
                  <a:srgbClr val="0000FF"/>
                </a:solidFill>
              </a:rPr>
              <a:t>7</a:t>
            </a:r>
            <a:r>
              <a:rPr b="1" baseline="30000" lang="en">
                <a:solidFill>
                  <a:srgbClr val="0000FF"/>
                </a:solidFill>
              </a:rPr>
              <a:t>+</a:t>
            </a:r>
            <a:r>
              <a:rPr b="1" lang="en">
                <a:solidFill>
                  <a:schemeClr val="dk1"/>
                </a:solidFill>
              </a:rPr>
              <a:t> = </a:t>
            </a:r>
            <a:r>
              <a:rPr b="1" lang="en">
                <a:solidFill>
                  <a:srgbClr val="0000FF"/>
                </a:solidFill>
              </a:rPr>
              <a:t>16</a:t>
            </a:r>
            <a:r>
              <a:rPr b="1" baseline="30000" lang="en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4801975" y="2031925"/>
            <a:ext cx="14817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     </a:t>
            </a:r>
            <a:r>
              <a:rPr b="1" lang="en">
                <a:solidFill>
                  <a:srgbClr val="FF0000"/>
                </a:solidFill>
              </a:rPr>
              <a:t>3</a:t>
            </a:r>
            <a:r>
              <a:rPr b="1" lang="en"/>
              <a:t> + </a:t>
            </a:r>
            <a:r>
              <a:rPr b="1" lang="en">
                <a:solidFill>
                  <a:srgbClr val="0000FF"/>
                </a:solidFill>
              </a:rPr>
              <a:t>7</a:t>
            </a:r>
            <a:r>
              <a:rPr b="1" baseline="30000" lang="en">
                <a:solidFill>
                  <a:srgbClr val="0000FF"/>
                </a:solidFill>
              </a:rPr>
              <a:t>+</a:t>
            </a:r>
            <a:r>
              <a:rPr b="1" lang="en"/>
              <a:t> = </a:t>
            </a:r>
            <a:r>
              <a:rPr b="1" lang="en">
                <a:solidFill>
                  <a:srgbClr val="0000FF"/>
                </a:solidFill>
              </a:rPr>
              <a:t>10</a:t>
            </a:r>
            <a:r>
              <a:rPr b="1" baseline="30000" lang="en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7958225" y="1958325"/>
            <a:ext cx="12426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5</a:t>
            </a:r>
            <a:r>
              <a:rPr b="1" lang="en">
                <a:solidFill>
                  <a:schemeClr val="dk1"/>
                </a:solidFill>
              </a:rPr>
              <a:t> + </a:t>
            </a:r>
            <a:r>
              <a:rPr b="1" lang="en">
                <a:solidFill>
                  <a:srgbClr val="0000FF"/>
                </a:solidFill>
              </a:rPr>
              <a:t>6</a:t>
            </a:r>
            <a:r>
              <a:rPr b="1" lang="en">
                <a:solidFill>
                  <a:schemeClr val="dk1"/>
                </a:solidFill>
              </a:rPr>
              <a:t> = </a:t>
            </a:r>
            <a:r>
              <a:rPr b="1" lang="en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6633300" y="1403250"/>
            <a:ext cx="4851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 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A*</a:t>
            </a:r>
          </a:p>
        </p:txBody>
      </p:sp>
      <p:sp>
        <p:nvSpPr>
          <p:cNvPr id="138" name="Shape 138"/>
          <p:cNvSpPr/>
          <p:nvPr/>
        </p:nvSpPr>
        <p:spPr>
          <a:xfrm>
            <a:off x="793800" y="2000262"/>
            <a:ext cx="2250300" cy="13662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Инициализация очереди</a:t>
            </a:r>
          </a:p>
        </p:txBody>
      </p:sp>
      <p:sp>
        <p:nvSpPr>
          <p:cNvPr id="139" name="Shape 139"/>
          <p:cNvSpPr/>
          <p:nvPr/>
        </p:nvSpPr>
        <p:spPr>
          <a:xfrm>
            <a:off x="3446858" y="2000262"/>
            <a:ext cx="2250300" cy="13662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Проверка кратчайшего пути из очереди</a:t>
            </a:r>
          </a:p>
        </p:txBody>
      </p:sp>
      <p:sp>
        <p:nvSpPr>
          <p:cNvPr id="140" name="Shape 140"/>
          <p:cNvSpPr/>
          <p:nvPr/>
        </p:nvSpPr>
        <p:spPr>
          <a:xfrm>
            <a:off x="6099891" y="2000262"/>
            <a:ext cx="2250300" cy="13662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300"/>
              <a:t>Расширение кратчайшего пути, если никакой другой путь, оканчивающийся в этой вершине не был расширен, и их добавление в очередь</a:t>
            </a:r>
          </a:p>
        </p:txBody>
      </p:sp>
      <p:cxnSp>
        <p:nvCxnSpPr>
          <p:cNvPr id="141" name="Shape 141"/>
          <p:cNvCxnSpPr>
            <a:stCxn id="140" idx="2"/>
            <a:endCxn id="139" idx="2"/>
          </p:cNvCxnSpPr>
          <p:nvPr/>
        </p:nvCxnSpPr>
        <p:spPr>
          <a:xfrm rot="5400000">
            <a:off x="5898291" y="2040312"/>
            <a:ext cx="600" cy="2652900"/>
          </a:xfrm>
          <a:prstGeom prst="bentConnector3">
            <a:avLst>
              <a:gd fmla="val 396875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2" name="Shape 142"/>
          <p:cNvCxnSpPr>
            <a:stCxn id="138" idx="3"/>
            <a:endCxn id="139" idx="1"/>
          </p:cNvCxnSpPr>
          <p:nvPr/>
        </p:nvCxnSpPr>
        <p:spPr>
          <a:xfrm>
            <a:off x="3044100" y="2683362"/>
            <a:ext cx="40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3" name="Shape 143"/>
          <p:cNvSpPr txBox="1"/>
          <p:nvPr/>
        </p:nvSpPr>
        <p:spPr>
          <a:xfrm>
            <a:off x="5765100" y="2410112"/>
            <a:ext cx="2769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44" name="Shape 144"/>
          <p:cNvCxnSpPr>
            <a:stCxn id="139" idx="0"/>
            <a:endCxn id="145" idx="1"/>
          </p:cNvCxnSpPr>
          <p:nvPr/>
        </p:nvCxnSpPr>
        <p:spPr>
          <a:xfrm rot="-5400000">
            <a:off x="5359958" y="688812"/>
            <a:ext cx="523500" cy="2099400"/>
          </a:xfrm>
          <a:prstGeom prst="bent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5" name="Shape 145"/>
          <p:cNvSpPr/>
          <p:nvPr/>
        </p:nvSpPr>
        <p:spPr>
          <a:xfrm>
            <a:off x="6671554" y="1163462"/>
            <a:ext cx="1107000" cy="6264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Получен ответ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5484975" y="1081712"/>
            <a:ext cx="5193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✔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5724475" y="2288812"/>
            <a:ext cx="7104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/>
              <a:t>×</a:t>
            </a:r>
          </a:p>
        </p:txBody>
      </p:sp>
      <p:cxnSp>
        <p:nvCxnSpPr>
          <p:cNvPr id="148" name="Shape 148"/>
          <p:cNvCxnSpPr>
            <a:stCxn id="139" idx="3"/>
            <a:endCxn id="140" idx="1"/>
          </p:cNvCxnSpPr>
          <p:nvPr/>
        </p:nvCxnSpPr>
        <p:spPr>
          <a:xfrm>
            <a:off x="5697158" y="2683362"/>
            <a:ext cx="402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9" name="Shape 149"/>
          <p:cNvSpPr txBox="1"/>
          <p:nvPr>
            <p:ph idx="1" type="body"/>
          </p:nvPr>
        </p:nvSpPr>
        <p:spPr>
          <a:xfrm>
            <a:off x="498475" y="3725925"/>
            <a:ext cx="8040000" cy="94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1800"/>
              <a:t>Очередь с приоритетом</a:t>
            </a:r>
          </a:p>
          <a:p>
            <a:pPr indent="-34290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1800"/>
              <a:t>Критерий для сортировки: длина пути + оценка длины оставшегося пути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98474" y="363070"/>
            <a:ext cx="7556400" cy="83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800"/>
              <a:t>Применимость методов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98474" y="1485900"/>
            <a:ext cx="7556400" cy="3108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3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300"/>
          </a:p>
          <a:p>
            <a:pPr indent="-3746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300"/>
              <a:t>Admissible heuristic: H(x, G) ≤</a:t>
            </a:r>
            <a:r>
              <a:rPr lang="en" sz="2300">
                <a:solidFill>
                  <a:srgbClr val="252525"/>
                </a:solidFill>
                <a:highlight>
                  <a:srgbClr val="FFFFFF"/>
                </a:highlight>
              </a:rPr>
              <a:t> D(x, G) (admissible)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300">
              <a:solidFill>
                <a:srgbClr val="252525"/>
              </a:solidFill>
              <a:highlight>
                <a:srgbClr val="FFFFFF"/>
              </a:highlight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300">
              <a:solidFill>
                <a:srgbClr val="252525"/>
              </a:solidFill>
              <a:highlight>
                <a:srgbClr val="FFFFFF"/>
              </a:highlight>
            </a:endParaRPr>
          </a:p>
          <a:p>
            <a:pPr indent="-37465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2300"/>
              <a:t>A*: </a:t>
            </a:r>
            <a:r>
              <a:rPr lang="en" sz="2300">
                <a:solidFill>
                  <a:srgbClr val="252525"/>
                </a:solidFill>
                <a:highlight>
                  <a:srgbClr val="FFFFFF"/>
                </a:highlight>
              </a:rPr>
              <a:t>| H(x, G) - H(y, G) | ≤ D(x, y) (consistency)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Преимущество">
  <a:themeElements>
    <a:clrScheme name="Advantage">
      <a:dk1>
        <a:srgbClr val="000000"/>
      </a:dk1>
      <a:lt1>
        <a:srgbClr val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